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4"/>
  </p:sldMasterIdLst>
  <p:notesMasterIdLst>
    <p:notesMasterId r:id="rId40"/>
  </p:notesMasterIdLst>
  <p:sldIdLst>
    <p:sldId id="256" r:id="rId5"/>
    <p:sldId id="271" r:id="rId6"/>
    <p:sldId id="272" r:id="rId7"/>
    <p:sldId id="273" r:id="rId8"/>
    <p:sldId id="274" r:id="rId9"/>
    <p:sldId id="275" r:id="rId10"/>
    <p:sldId id="276" r:id="rId11"/>
    <p:sldId id="277" r:id="rId12"/>
    <p:sldId id="278" r:id="rId13"/>
    <p:sldId id="279" r:id="rId14"/>
    <p:sldId id="280" r:id="rId15"/>
    <p:sldId id="281" r:id="rId16"/>
    <p:sldId id="282" r:id="rId17"/>
    <p:sldId id="283" r:id="rId18"/>
    <p:sldId id="284" r:id="rId19"/>
    <p:sldId id="285" r:id="rId20"/>
    <p:sldId id="257" r:id="rId21"/>
    <p:sldId id="286" r:id="rId22"/>
    <p:sldId id="287" r:id="rId23"/>
    <p:sldId id="288" r:id="rId24"/>
    <p:sldId id="258" r:id="rId25"/>
    <p:sldId id="289" r:id="rId26"/>
    <p:sldId id="290" r:id="rId27"/>
    <p:sldId id="259" r:id="rId28"/>
    <p:sldId id="291" r:id="rId29"/>
    <p:sldId id="260" r:id="rId30"/>
    <p:sldId id="261" r:id="rId31"/>
    <p:sldId id="262" r:id="rId32"/>
    <p:sldId id="263" r:id="rId33"/>
    <p:sldId id="264" r:id="rId34"/>
    <p:sldId id="265" r:id="rId35"/>
    <p:sldId id="266" r:id="rId36"/>
    <p:sldId id="267" r:id="rId37"/>
    <p:sldId id="270" r:id="rId38"/>
    <p:sldId id="269" r:id="rId3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20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4" d="100"/>
          <a:sy n="84" d="100"/>
        </p:scale>
        <p:origin x="3192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CC4A6F-D541-4ACD-A980-B7ADAFB57CD9}" type="datetimeFigureOut">
              <a:rPr lang="en-US" smtClean="0"/>
              <a:t>12/17/2019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BEF905-85E9-4EE5-8377-E8FEA7B152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12579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07DEC4C4-92C2-4E21-AB68-D3107C1DA38D}" type="datetime1">
              <a:rPr lang="en-US" smtClean="0"/>
              <a:t>12/17/2019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4E716-FB24-4B01-BA52-D0783F78D890}" type="slidenum">
              <a:rPr lang="en-US" smtClean="0"/>
              <a:t>‹#›</a:t>
            </a:fld>
            <a:endParaRPr lang="en-US"/>
          </a:p>
        </p:txBody>
      </p:sp>
      <p:cxnSp>
        <p:nvCxnSpPr>
          <p:cNvPr id="13" name="Straight Connector 12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0" y="-1"/>
            <a:ext cx="12192000" cy="457200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239283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B8F6A-7F67-451F-A9A0-8FCDCB80129B}" type="datetime1">
              <a:rPr lang="en-US" smtClean="0"/>
              <a:t>12/17/2019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4E716-FB24-4B01-BA52-D0783F78D8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0791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E7D99-977E-4DD7-A22B-2415578C4925}" type="datetime1">
              <a:rPr lang="en-US" smtClean="0"/>
              <a:t>12/17/2019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4E716-FB24-4B01-BA52-D0783F78D890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404123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3600"/>
            </a:lvl1pPr>
            <a:lvl2pPr>
              <a:defRPr sz="32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4883B-9CC2-4DBF-AC10-AE3F5A77B690}" type="datetime1">
              <a:rPr lang="en-US" smtClean="0"/>
              <a:t>12/17/2019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4E716-FB24-4B01-BA52-D0783F78D8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69473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E9B33-214C-421F-9AE8-0138F22304BE}" type="datetime1">
              <a:rPr lang="en-US" smtClean="0"/>
              <a:t>12/17/2019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4E716-FB24-4B01-BA52-D0783F78D890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0" y="-1"/>
            <a:ext cx="12192000" cy="4572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748243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42BC0-E427-44C5-BFDC-9CA75DD738CE}" type="datetime1">
              <a:rPr lang="en-US" smtClean="0"/>
              <a:t>12/17/2019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4E716-FB24-4B01-BA52-D0783F78D8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6618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2">
                    <a:lumMod val="75000"/>
                  </a:schemeClr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7D3E5-615D-4DBA-9AE5-84E7BE19C8B3}" type="datetime1">
              <a:rPr lang="en-US" smtClean="0"/>
              <a:t>12/17/2019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4E716-FB24-4B01-BA52-D0783F78D8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36469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03D46-0C95-4284-ABC3-F3DC72BA9023}" type="datetime1">
              <a:rPr lang="en-US" smtClean="0"/>
              <a:t>12/17/2019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4E716-FB24-4B01-BA52-D0783F78D8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3205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CAA14-B076-4ED4-AB7F-333FFD1A33BA}" type="datetime1">
              <a:rPr lang="en-US" smtClean="0"/>
              <a:t>12/17/2019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4E716-FB24-4B01-BA52-D0783F78D8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51007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08A13-C4AA-4EFE-A95B-9D63302310EE}" type="datetime1">
              <a:rPr lang="en-US" smtClean="0"/>
              <a:t>12/17/2019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4E716-FB24-4B01-BA52-D0783F78D8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7029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2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8B614-9054-4535-9378-7FE64A412613}" type="datetime1">
              <a:rPr lang="en-US" smtClean="0"/>
              <a:t>12/17/2019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4E716-FB24-4B01-BA52-D0783F78D890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628420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F41721D6-2E0A-4671-9425-6C139CA6DC2B}" type="datetime1">
              <a:rPr lang="en-US" smtClean="0"/>
              <a:t>12/17/2019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D974E716-FB24-4B01-BA52-D0783F78D890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9469876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</p:sldLayoutIdLst>
  <p:hf hdr="0" ft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2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Ch. 6 Review Presentation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Introduction to Business</a:t>
            </a:r>
          </a:p>
          <a:p>
            <a:endParaRPr lang="en-US" dirty="0"/>
          </a:p>
        </p:txBody>
      </p:sp>
      <p:pic>
        <p:nvPicPr>
          <p:cNvPr id="4" name="Picture 3" descr="Types Of Business Ownerships Structures | Meridian PO Finance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8969" y="994612"/>
            <a:ext cx="4911631" cy="3276360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4E716-FB24-4B01-BA52-D0783F78D89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0991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Financial responsibility only for what the owners of a corporation have invested.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Limited liability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4E716-FB24-4B01-BA52-D0783F78D890}" type="slidenum">
              <a:rPr lang="en-US" smtClean="0"/>
              <a:t>10</a:t>
            </a:fld>
            <a:endParaRPr lang="en-US"/>
          </a:p>
        </p:txBody>
      </p:sp>
      <p:pic>
        <p:nvPicPr>
          <p:cNvPr id="5" name="Picture 4" descr="Types Of Business Ownerships Structures | Meridian PO Finance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48143" y="5213684"/>
            <a:ext cx="1642541" cy="10956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9595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 contractual agreement to sell a company’s products or services in a designated geographic area.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franchise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4E716-FB24-4B01-BA52-D0783F78D890}" type="slidenum">
              <a:rPr lang="en-US" smtClean="0"/>
              <a:t>11</a:t>
            </a:fld>
            <a:endParaRPr lang="en-US"/>
          </a:p>
        </p:txBody>
      </p:sp>
      <p:pic>
        <p:nvPicPr>
          <p:cNvPr id="5" name="Picture 4" descr="Types Of Business Ownerships Structures | Meridian PO Finance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48143" y="5213684"/>
            <a:ext cx="1642541" cy="10956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4691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 business whose main purpose is to provide a service rather than to earn a profit.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Nonprofit organization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4E716-FB24-4B01-BA52-D0783F78D890}" type="slidenum">
              <a:rPr lang="en-US" smtClean="0"/>
              <a:t>12</a:t>
            </a:fld>
            <a:endParaRPr lang="en-US"/>
          </a:p>
        </p:txBody>
      </p:sp>
      <p:pic>
        <p:nvPicPr>
          <p:cNvPr id="5" name="Picture 4" descr="Types Of Business Ownerships Structures | Meridian PO Finance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48143" y="5213684"/>
            <a:ext cx="1642541" cy="10956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58365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group of small businesses banded together into a type of corporation.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cooperative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4E716-FB24-4B01-BA52-D0783F78D890}" type="slidenum">
              <a:rPr lang="en-US" smtClean="0"/>
              <a:t>13</a:t>
            </a:fld>
            <a:endParaRPr lang="en-US"/>
          </a:p>
        </p:txBody>
      </p:sp>
      <p:pic>
        <p:nvPicPr>
          <p:cNvPr id="5" name="Picture 4" descr="Types Of Business Ownerships Structures | Meridian PO Finance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48143" y="5213684"/>
            <a:ext cx="1642541" cy="10956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04927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business that gathers raw products in their natural state.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producer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4E716-FB24-4B01-BA52-D0783F78D890}" type="slidenum">
              <a:rPr lang="en-US" smtClean="0"/>
              <a:t>14</a:t>
            </a:fld>
            <a:endParaRPr lang="en-US"/>
          </a:p>
        </p:txBody>
      </p:sp>
      <p:pic>
        <p:nvPicPr>
          <p:cNvPr id="5" name="Picture 4" descr="Types Of Business Ownerships Structures | Meridian PO Finance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48143" y="5213684"/>
            <a:ext cx="1642541" cy="10956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5485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 type of business that buys goods in large amounts and resells them to other business in smaller lots.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wholesaler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4E716-FB24-4B01-BA52-D0783F78D890}" type="slidenum">
              <a:rPr lang="en-US" smtClean="0"/>
              <a:t>15</a:t>
            </a:fld>
            <a:endParaRPr lang="en-US"/>
          </a:p>
        </p:txBody>
      </p:sp>
      <p:pic>
        <p:nvPicPr>
          <p:cNvPr id="5" name="Picture 4" descr="Types Of Business Ownerships Structures | Meridian PO Finance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48143" y="5213684"/>
            <a:ext cx="1642541" cy="10956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55672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 type of business that buys goods from wholesalers or manufacturers and sells them directly to the public.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retailer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4E716-FB24-4B01-BA52-D0783F78D890}" type="slidenum">
              <a:rPr lang="en-US" smtClean="0"/>
              <a:t>16</a:t>
            </a:fld>
            <a:endParaRPr lang="en-US"/>
          </a:p>
        </p:txBody>
      </p:sp>
      <p:pic>
        <p:nvPicPr>
          <p:cNvPr id="5" name="Picture 4" descr="Types Of Business Ownerships Structures | Meridian PO Finance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48143" y="5213684"/>
            <a:ext cx="1642541" cy="10956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6836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Number of Owners of a Sole Proprietorship</a:t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1 only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4E716-FB24-4B01-BA52-D0783F78D890}" type="slidenum">
              <a:rPr lang="en-US" smtClean="0"/>
              <a:t>17</a:t>
            </a:fld>
            <a:endParaRPr lang="en-US"/>
          </a:p>
        </p:txBody>
      </p:sp>
      <p:pic>
        <p:nvPicPr>
          <p:cNvPr id="5" name="Picture 4" descr="Types Of Business Ownerships Structures | Meridian PO Finance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48143" y="5213684"/>
            <a:ext cx="1642541" cy="10956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19622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Advantages</a:t>
            </a:r>
            <a:r>
              <a:rPr lang="en-US" dirty="0"/>
              <a:t> of a Sole Proprietorship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Easy </a:t>
            </a:r>
            <a:r>
              <a:rPr lang="en-US" altLang="en-US" dirty="0"/>
              <a:t>to start.</a:t>
            </a:r>
          </a:p>
          <a:p>
            <a:r>
              <a:rPr lang="en-US" altLang="en-US" dirty="0"/>
              <a:t>Be your own boss.</a:t>
            </a:r>
          </a:p>
          <a:p>
            <a:r>
              <a:rPr lang="en-US" altLang="en-US" dirty="0"/>
              <a:t>Keep all profits.</a:t>
            </a:r>
          </a:p>
          <a:p>
            <a:r>
              <a:rPr lang="en-US" altLang="en-US" dirty="0"/>
              <a:t>Taxes are quite low.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4E716-FB24-4B01-BA52-D0783F78D890}" type="slidenum">
              <a:rPr lang="en-US" smtClean="0"/>
              <a:t>18</a:t>
            </a:fld>
            <a:endParaRPr lang="en-US"/>
          </a:p>
        </p:txBody>
      </p:sp>
      <p:pic>
        <p:nvPicPr>
          <p:cNvPr id="5" name="Picture 4" descr="Types Of Business Ownerships Structures | Meridian PO Finance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48143" y="5213684"/>
            <a:ext cx="1642541" cy="10956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10118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Disadvantages</a:t>
            </a:r>
            <a:r>
              <a:rPr lang="en-US" dirty="0"/>
              <a:t> of a Sole Proprietorship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Pay </a:t>
            </a:r>
            <a:r>
              <a:rPr lang="en-US" altLang="en-US" dirty="0"/>
              <a:t>for everything yourself.</a:t>
            </a:r>
          </a:p>
          <a:p>
            <a:r>
              <a:rPr lang="en-US" altLang="en-US" dirty="0"/>
              <a:t>Unlimited Liability</a:t>
            </a:r>
          </a:p>
          <a:p>
            <a:r>
              <a:rPr lang="en-US" altLang="en-US" dirty="0"/>
              <a:t>Lack Business Skills 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4E716-FB24-4B01-BA52-D0783F78D890}" type="slidenum">
              <a:rPr lang="en-US" smtClean="0"/>
              <a:t>19</a:t>
            </a:fld>
            <a:endParaRPr lang="en-US"/>
          </a:p>
        </p:txBody>
      </p:sp>
      <p:pic>
        <p:nvPicPr>
          <p:cNvPr id="5" name="Picture 4" descr="Types Of Business Ownerships Structures | Meridian PO Finance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48143" y="5213684"/>
            <a:ext cx="1642541" cy="10956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89968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business organization with two or more owners who share the risks and rewards.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partnership</a:t>
            </a:r>
          </a:p>
        </p:txBody>
      </p:sp>
      <p:pic>
        <p:nvPicPr>
          <p:cNvPr id="4" name="Picture 3" descr="Types Of Business Ownerships Structures | Meridian PO Finance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48143" y="5213684"/>
            <a:ext cx="1642541" cy="1095676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4E716-FB24-4B01-BA52-D0783F78D89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2920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Number of Owners in a Partnership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 or more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4E716-FB24-4B01-BA52-D0783F78D890}" type="slidenum">
              <a:rPr lang="en-US" smtClean="0"/>
              <a:t>20</a:t>
            </a:fld>
            <a:endParaRPr lang="en-US"/>
          </a:p>
        </p:txBody>
      </p:sp>
      <p:pic>
        <p:nvPicPr>
          <p:cNvPr id="5" name="Picture 4" descr="Types Of Business Ownerships Structures | Meridian PO Finance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48143" y="5213684"/>
            <a:ext cx="1642541" cy="10956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8781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Advantages</a:t>
            </a:r>
            <a:r>
              <a:rPr lang="en-US" dirty="0"/>
              <a:t> of a Partnership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en-US" dirty="0" smtClean="0"/>
              <a:t>Share the risks &amp; losses with your partner.</a:t>
            </a:r>
          </a:p>
          <a:p>
            <a:r>
              <a:rPr lang="en-US" altLang="en-US" dirty="0" smtClean="0"/>
              <a:t>Pay taxes only on personal profits.</a:t>
            </a:r>
          </a:p>
          <a:p>
            <a:r>
              <a:rPr lang="en-US" altLang="en-US" dirty="0" smtClean="0"/>
              <a:t>Easier </a:t>
            </a:r>
            <a:r>
              <a:rPr lang="en-US" altLang="en-US" dirty="0"/>
              <a:t>to obtain capital</a:t>
            </a:r>
          </a:p>
          <a:p>
            <a:r>
              <a:rPr lang="en-US" altLang="en-US" dirty="0" smtClean="0"/>
              <a:t>Each </a:t>
            </a:r>
            <a:r>
              <a:rPr lang="en-US" altLang="en-US" dirty="0"/>
              <a:t>partner brings their own special skills &amp; experiences to the business.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4E716-FB24-4B01-BA52-D0783F78D890}" type="slidenum">
              <a:rPr lang="en-US" smtClean="0"/>
              <a:t>21</a:t>
            </a:fld>
            <a:endParaRPr lang="en-US"/>
          </a:p>
        </p:txBody>
      </p:sp>
      <p:pic>
        <p:nvPicPr>
          <p:cNvPr id="5" name="Picture 4" descr="Types Of Business Ownerships Structures | Meridian PO Finance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48143" y="5213684"/>
            <a:ext cx="1642541" cy="10956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4910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Disadvantages</a:t>
            </a:r>
            <a:r>
              <a:rPr lang="en-US" dirty="0" smtClean="0"/>
              <a:t> </a:t>
            </a:r>
            <a:r>
              <a:rPr lang="en-US" dirty="0"/>
              <a:t>of a Partnership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Share </a:t>
            </a:r>
            <a:r>
              <a:rPr lang="en-US" altLang="en-US" dirty="0"/>
              <a:t>profits with partner(s).</a:t>
            </a:r>
          </a:p>
          <a:p>
            <a:r>
              <a:rPr lang="en-US" altLang="en-US" dirty="0"/>
              <a:t>You must get along with your partner.</a:t>
            </a:r>
          </a:p>
          <a:p>
            <a:r>
              <a:rPr lang="en-US" altLang="en-US" dirty="0"/>
              <a:t>A bad decision by a partner can affect you legally &amp;/or financially.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4E716-FB24-4B01-BA52-D0783F78D890}" type="slidenum">
              <a:rPr lang="en-US" smtClean="0"/>
              <a:t>22</a:t>
            </a:fld>
            <a:endParaRPr lang="en-US"/>
          </a:p>
        </p:txBody>
      </p:sp>
      <p:pic>
        <p:nvPicPr>
          <p:cNvPr id="5" name="Picture 4" descr="Types Of Business Ownerships Structures | Meridian PO Finance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48143" y="5213684"/>
            <a:ext cx="1642541" cy="10956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8191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Owners of a Corporation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Unlimited number of owners</a:t>
            </a:r>
          </a:p>
          <a:p>
            <a:r>
              <a:rPr lang="en-US" dirty="0"/>
              <a:t> T</a:t>
            </a:r>
            <a:r>
              <a:rPr lang="en-US" dirty="0" smtClean="0"/>
              <a:t>hey are called stockholders/shareholders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4E716-FB24-4B01-BA52-D0783F78D890}" type="slidenum">
              <a:rPr lang="en-US" smtClean="0"/>
              <a:t>23</a:t>
            </a:fld>
            <a:endParaRPr lang="en-US"/>
          </a:p>
        </p:txBody>
      </p:sp>
      <p:pic>
        <p:nvPicPr>
          <p:cNvPr id="5" name="Picture 4" descr="Types Of Business Ownerships Structures | Meridian PO Finance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48143" y="5213684"/>
            <a:ext cx="1642541" cy="10956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97782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Advantages</a:t>
            </a:r>
            <a:r>
              <a:rPr lang="en-US" dirty="0"/>
              <a:t> of a </a:t>
            </a:r>
            <a:r>
              <a:rPr lang="en-US" dirty="0" smtClean="0"/>
              <a:t>Corporation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en-US" b="1" u="sng" dirty="0" smtClean="0"/>
              <a:t>Limited </a:t>
            </a:r>
            <a:r>
              <a:rPr lang="en-US" altLang="en-US" b="1" u="sng" dirty="0"/>
              <a:t>liability</a:t>
            </a:r>
            <a:r>
              <a:rPr lang="en-US" altLang="en-US" i="1" u="sng" dirty="0"/>
              <a:t> </a:t>
            </a:r>
            <a:r>
              <a:rPr lang="en-US" altLang="en-US" dirty="0"/>
              <a:t>– stockholders can only lose what they have invested.</a:t>
            </a:r>
          </a:p>
          <a:p>
            <a:r>
              <a:rPr lang="en-US" altLang="en-US" dirty="0"/>
              <a:t>Corporation doesn’t end if the owners sell their shares.</a:t>
            </a:r>
          </a:p>
          <a:p>
            <a:r>
              <a:rPr lang="en-US" altLang="en-US" dirty="0" smtClean="0"/>
              <a:t>Stockholders </a:t>
            </a:r>
            <a:r>
              <a:rPr lang="en-US" altLang="en-US" dirty="0"/>
              <a:t>are paid </a:t>
            </a:r>
            <a:r>
              <a:rPr lang="en-US" altLang="en-US" i="1" dirty="0"/>
              <a:t>dividends</a:t>
            </a:r>
            <a:r>
              <a:rPr lang="en-US" altLang="en-US" dirty="0"/>
              <a:t> when their company makes a profit.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4E716-FB24-4B01-BA52-D0783F78D890}" type="slidenum">
              <a:rPr lang="en-US" smtClean="0"/>
              <a:t>24</a:t>
            </a:fld>
            <a:endParaRPr lang="en-US"/>
          </a:p>
        </p:txBody>
      </p:sp>
      <p:pic>
        <p:nvPicPr>
          <p:cNvPr id="5" name="Picture 4" descr="Types Of Business Ownerships Structures | Meridian PO Finance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48143" y="5213684"/>
            <a:ext cx="1642541" cy="10956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3803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/>
              <a:t>Disadvantages</a:t>
            </a:r>
            <a:r>
              <a:rPr lang="en-US" b="1" dirty="0"/>
              <a:t> of a Corporation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Double </a:t>
            </a:r>
            <a:r>
              <a:rPr lang="en-US" altLang="en-US" dirty="0"/>
              <a:t>taxation (higher taxes)</a:t>
            </a:r>
          </a:p>
          <a:p>
            <a:r>
              <a:rPr lang="en-US" altLang="en-US" dirty="0"/>
              <a:t>Government closely regulates </a:t>
            </a:r>
            <a:r>
              <a:rPr lang="en-US" altLang="en-US" dirty="0" smtClean="0"/>
              <a:t>corporations</a:t>
            </a:r>
          </a:p>
          <a:p>
            <a:r>
              <a:rPr lang="en-US" altLang="en-US" dirty="0" smtClean="0"/>
              <a:t>Minimal say in the decisions of the company</a:t>
            </a:r>
            <a:endParaRPr lang="en-US" alt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4E716-FB24-4B01-BA52-D0783F78D890}" type="slidenum">
              <a:rPr lang="en-US" smtClean="0"/>
              <a:t>25</a:t>
            </a:fld>
            <a:endParaRPr lang="en-US"/>
          </a:p>
        </p:txBody>
      </p:sp>
      <p:pic>
        <p:nvPicPr>
          <p:cNvPr id="6" name="Picture 5" descr="Types Of Business Ownerships Structures | Meridian PO Finance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48143" y="5213684"/>
            <a:ext cx="1642541" cy="10956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3916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Give me two examples of a franchise </a:t>
            </a:r>
            <a:r>
              <a:rPr lang="en-US" b="1" dirty="0" smtClean="0"/>
              <a:t>businesses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McDonalds, Subway, Taco Bell</a:t>
            </a:r>
          </a:p>
          <a:p>
            <a:r>
              <a:rPr lang="en-US" dirty="0" smtClean="0"/>
              <a:t>Mobile Gas, Quick Fill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4E716-FB24-4B01-BA52-D0783F78D890}" type="slidenum">
              <a:rPr lang="en-US" smtClean="0"/>
              <a:t>26</a:t>
            </a:fld>
            <a:endParaRPr lang="en-US"/>
          </a:p>
        </p:txBody>
      </p:sp>
      <p:pic>
        <p:nvPicPr>
          <p:cNvPr id="5" name="Picture 4" descr="Types Of Business Ownerships Structures | Meridian PO Finance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48143" y="5213684"/>
            <a:ext cx="1642541" cy="10956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2609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is one positive aspect of taking part in a franchise?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Their well-known name.</a:t>
            </a:r>
          </a:p>
          <a:p>
            <a:r>
              <a:rPr lang="en-US" altLang="en-US" dirty="0"/>
              <a:t>A Business Plan.</a:t>
            </a:r>
          </a:p>
          <a:p>
            <a:r>
              <a:rPr lang="en-US" altLang="en-US" dirty="0"/>
              <a:t>Management training, advertising, &amp; a system of operation</a:t>
            </a:r>
            <a:r>
              <a:rPr lang="en-US" altLang="en-US" dirty="0" smtClean="0"/>
              <a:t>.</a:t>
            </a:r>
          </a:p>
          <a:p>
            <a:r>
              <a:rPr lang="en-US" altLang="en-US" dirty="0"/>
              <a:t>It is easy to start.</a:t>
            </a:r>
          </a:p>
          <a:p>
            <a:r>
              <a:rPr lang="en-US" altLang="en-US" dirty="0"/>
              <a:t>The name of the parent company draws customers.</a:t>
            </a:r>
          </a:p>
          <a:p>
            <a:endParaRPr lang="en-US" alt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4E716-FB24-4B01-BA52-D0783F78D890}" type="slidenum">
              <a:rPr lang="en-US" smtClean="0"/>
              <a:t>27</a:t>
            </a:fld>
            <a:endParaRPr lang="en-US"/>
          </a:p>
        </p:txBody>
      </p:sp>
      <p:pic>
        <p:nvPicPr>
          <p:cNvPr id="5" name="Picture 4" descr="Types Of Business Ownerships Structures | Meridian PO Finance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04175" y="1738162"/>
            <a:ext cx="1642541" cy="10956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7663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Why does a franchiser charge a franchisee to use their name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draws people in because of their well-known name.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4E716-FB24-4B01-BA52-D0783F78D890}" type="slidenum">
              <a:rPr lang="en-US" smtClean="0"/>
              <a:t>28</a:t>
            </a:fld>
            <a:endParaRPr lang="en-US"/>
          </a:p>
        </p:txBody>
      </p:sp>
      <p:pic>
        <p:nvPicPr>
          <p:cNvPr id="5" name="Picture 4" descr="Types Of Business Ownerships Structures | Meridian PO Finance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48143" y="5213684"/>
            <a:ext cx="1642541" cy="10956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7154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Give me one way a non-profit organization is like a corporation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Must register with the government.</a:t>
            </a:r>
          </a:p>
          <a:p>
            <a:r>
              <a:rPr lang="en-US" altLang="en-US" dirty="0"/>
              <a:t>May be run by a Board of Directors.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4E716-FB24-4B01-BA52-D0783F78D890}" type="slidenum">
              <a:rPr lang="en-US" smtClean="0"/>
              <a:t>29</a:t>
            </a:fld>
            <a:endParaRPr lang="en-US"/>
          </a:p>
        </p:txBody>
      </p:sp>
      <p:pic>
        <p:nvPicPr>
          <p:cNvPr id="5" name="Picture 4" descr="Types Of Business Ownerships Structures | Meridian PO Finance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48143" y="5213684"/>
            <a:ext cx="1642541" cy="10956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72915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Shares of ownership in a corporation.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stock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4E716-FB24-4B01-BA52-D0783F78D890}" type="slidenum">
              <a:rPr lang="en-US" smtClean="0"/>
              <a:t>3</a:t>
            </a:fld>
            <a:endParaRPr lang="en-US"/>
          </a:p>
        </p:txBody>
      </p:sp>
      <p:pic>
        <p:nvPicPr>
          <p:cNvPr id="5" name="Picture 4" descr="Types Of Business Ownerships Structures | Meridian PO Finance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48143" y="5213684"/>
            <a:ext cx="1642541" cy="10956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8754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Give me one way a non-profit organization is unlike a corporation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Doesn’t have to pay taxes because it doesn’t make a profit.</a:t>
            </a:r>
          </a:p>
          <a:p>
            <a:r>
              <a:rPr lang="en-US" altLang="en-US" dirty="0"/>
              <a:t>Relies on government grants &amp; donations from businesses &amp; individuals to raise $, not investors.</a:t>
            </a:r>
          </a:p>
          <a:p>
            <a:r>
              <a:rPr lang="en-US" altLang="en-US" dirty="0"/>
              <a:t>Donors don’t receive dividends like investors, but can deduct them from their taxes.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4E716-FB24-4B01-BA52-D0783F78D890}" type="slidenum">
              <a:rPr lang="en-US" smtClean="0"/>
              <a:t>30</a:t>
            </a:fld>
            <a:endParaRPr lang="en-US"/>
          </a:p>
        </p:txBody>
      </p:sp>
      <p:pic>
        <p:nvPicPr>
          <p:cNvPr id="5" name="Picture 4" descr="Types Of Business Ownerships Structures | Meridian PO Finance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48143" y="5213684"/>
            <a:ext cx="1642541" cy="10956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66579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Give two advantages of a cooperative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Doesn’t have to pay taxes because it doesn’t make a profit.</a:t>
            </a:r>
          </a:p>
          <a:p>
            <a:r>
              <a:rPr lang="en-US" altLang="en-US" dirty="0"/>
              <a:t>Relies on government grants &amp; donations from businesses &amp; individuals to raise $, not investors.</a:t>
            </a:r>
          </a:p>
          <a:p>
            <a:r>
              <a:rPr lang="en-US" altLang="en-US" dirty="0"/>
              <a:t>Donors don’t receive dividends like investors, but can deduct them from their taxes.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4E716-FB24-4B01-BA52-D0783F78D890}" type="slidenum">
              <a:rPr lang="en-US" smtClean="0"/>
              <a:t>31</a:t>
            </a:fld>
            <a:endParaRPr lang="en-US"/>
          </a:p>
        </p:txBody>
      </p:sp>
      <p:pic>
        <p:nvPicPr>
          <p:cNvPr id="5" name="Picture 4" descr="Types Of Business Ownerships Structures | Meridian PO Finance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48143" y="5213684"/>
            <a:ext cx="1642541" cy="10956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46888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is the difference between a producer and a processor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en-US" u="sng" dirty="0"/>
              <a:t>Producers</a:t>
            </a:r>
            <a:r>
              <a:rPr lang="en-US" altLang="en-US" dirty="0"/>
              <a:t> - A business that gathers raw products in their natural state</a:t>
            </a:r>
            <a:r>
              <a:rPr lang="en-US" altLang="en-US" dirty="0" smtClean="0"/>
              <a:t>.</a:t>
            </a:r>
          </a:p>
          <a:p>
            <a:pPr lvl="1"/>
            <a:r>
              <a:rPr lang="en-US" altLang="en-US" dirty="0"/>
              <a:t>From land &amp; water – natural </a:t>
            </a:r>
            <a:r>
              <a:rPr lang="en-US" altLang="en-US" dirty="0" smtClean="0"/>
              <a:t>state</a:t>
            </a:r>
          </a:p>
          <a:p>
            <a:r>
              <a:rPr lang="en-US" altLang="en-US" u="sng" dirty="0"/>
              <a:t>Processors</a:t>
            </a:r>
            <a:r>
              <a:rPr lang="en-US" altLang="en-US" dirty="0"/>
              <a:t> – Change raw materials into more finished products</a:t>
            </a:r>
            <a:r>
              <a:rPr lang="en-US" altLang="en-US" dirty="0" smtClean="0"/>
              <a:t>.</a:t>
            </a:r>
          </a:p>
          <a:p>
            <a:pPr lvl="1"/>
            <a:r>
              <a:rPr lang="en-US" altLang="en-US" dirty="0"/>
              <a:t>Process raw materials.</a:t>
            </a:r>
          </a:p>
          <a:p>
            <a:pPr marL="457200" lvl="1" indent="0">
              <a:buNone/>
            </a:pPr>
            <a:r>
              <a:rPr lang="en-US" altLang="en-US" dirty="0"/>
              <a:t/>
            </a:r>
            <a:br>
              <a:rPr lang="en-US" altLang="en-US" dirty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4E716-FB24-4B01-BA52-D0783F78D890}" type="slidenum">
              <a:rPr lang="en-US" smtClean="0"/>
              <a:t>32</a:t>
            </a:fld>
            <a:endParaRPr lang="en-US"/>
          </a:p>
        </p:txBody>
      </p:sp>
      <p:pic>
        <p:nvPicPr>
          <p:cNvPr id="5" name="Picture 4" descr="Types Of Business Ownerships Structures | Meridian PO Finance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48143" y="5213684"/>
            <a:ext cx="1642541" cy="10956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1265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does a manufacturer do with raw or processed goods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Businesses that make finished products out of processed goods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4E716-FB24-4B01-BA52-D0783F78D890}" type="slidenum">
              <a:rPr lang="en-US" smtClean="0"/>
              <a:t>33</a:t>
            </a:fld>
            <a:endParaRPr lang="en-US"/>
          </a:p>
        </p:txBody>
      </p:sp>
      <p:pic>
        <p:nvPicPr>
          <p:cNvPr id="5" name="Picture 4" descr="Types Of Business Ownerships Structures | Meridian PO Finance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48143" y="5213684"/>
            <a:ext cx="1642541" cy="10956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971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does an intermediary do</a:t>
            </a:r>
            <a:r>
              <a:rPr lang="en-US" dirty="0" smtClean="0"/>
              <a:t>?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en-US" dirty="0"/>
              <a:t>A business that moves goods from one business to another</a:t>
            </a:r>
            <a:r>
              <a:rPr lang="en-US" altLang="en-US" dirty="0" smtClean="0"/>
              <a:t>.</a:t>
            </a:r>
          </a:p>
          <a:p>
            <a:r>
              <a:rPr lang="en-US" altLang="en-US" b="1" u="sng" dirty="0"/>
              <a:t>Wholesaler/Distributor</a:t>
            </a:r>
            <a:r>
              <a:rPr lang="en-US" altLang="en-US" dirty="0"/>
              <a:t> - Buys goods from manufactures in huge quantities and resells them in smaller quantities to their customers.</a:t>
            </a:r>
          </a:p>
          <a:p>
            <a:r>
              <a:rPr lang="en-US" altLang="en-US" b="1" u="sng" dirty="0"/>
              <a:t>Retailer</a:t>
            </a:r>
            <a:r>
              <a:rPr lang="en-US" altLang="en-US" dirty="0"/>
              <a:t> - Purchases goods from a wholesaler &amp; resells them to the consumer.</a:t>
            </a:r>
            <a:br>
              <a:rPr lang="en-US" altLang="en-US" dirty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4E716-FB24-4B01-BA52-D0783F78D890}" type="slidenum">
              <a:rPr lang="en-US" smtClean="0"/>
              <a:t>34</a:t>
            </a:fld>
            <a:endParaRPr lang="en-US"/>
          </a:p>
        </p:txBody>
      </p:sp>
      <p:pic>
        <p:nvPicPr>
          <p:cNvPr id="5" name="Picture 4" descr="Types Of Business Ownerships Structures | Meridian PO Finance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48143" y="5213684"/>
            <a:ext cx="1642541" cy="10956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66108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83591"/>
            <a:ext cx="10515600" cy="1325563"/>
          </a:xfrm>
        </p:spPr>
        <p:txBody>
          <a:bodyPr/>
          <a:lstStyle/>
          <a:p>
            <a:r>
              <a:rPr lang="en-US" dirty="0"/>
              <a:t>Give examples of service business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en-US" sz="3600" dirty="0"/>
              <a:t>Meet a Need</a:t>
            </a:r>
          </a:p>
          <a:p>
            <a:pPr lvl="1"/>
            <a:r>
              <a:rPr lang="en-US" altLang="en-US" sz="3200" dirty="0"/>
              <a:t>Medical Clinics </a:t>
            </a:r>
          </a:p>
          <a:p>
            <a:pPr lvl="1"/>
            <a:r>
              <a:rPr lang="en-US" altLang="en-US" sz="3200" dirty="0"/>
              <a:t>Law firms</a:t>
            </a:r>
          </a:p>
          <a:p>
            <a:r>
              <a:rPr lang="en-US" altLang="en-US" sz="3600" dirty="0"/>
              <a:t>Provide a Convenience</a:t>
            </a:r>
          </a:p>
          <a:p>
            <a:pPr lvl="1"/>
            <a:r>
              <a:rPr lang="en-US" altLang="en-US" sz="3200" dirty="0"/>
              <a:t>Taxi Companies </a:t>
            </a:r>
          </a:p>
          <a:p>
            <a:pPr lvl="1"/>
            <a:r>
              <a:rPr lang="en-US" altLang="en-US" sz="3200" dirty="0"/>
              <a:t>Copy Shops</a:t>
            </a:r>
          </a:p>
          <a:p>
            <a:r>
              <a:rPr lang="en-US" altLang="en-US" sz="3600" dirty="0"/>
              <a:t>Give Access to Information</a:t>
            </a:r>
          </a:p>
          <a:p>
            <a:pPr lvl="1"/>
            <a:r>
              <a:rPr lang="en-US" altLang="en-US" sz="3200" dirty="0"/>
              <a:t>Newspapers </a:t>
            </a:r>
          </a:p>
          <a:p>
            <a:pPr lvl="1"/>
            <a:r>
              <a:rPr lang="en-US" altLang="en-US" sz="3200" dirty="0"/>
              <a:t>Internet Services (Yahoo!!)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4E716-FB24-4B01-BA52-D0783F78D890}" type="slidenum">
              <a:rPr lang="en-US" smtClean="0"/>
              <a:t>35</a:t>
            </a:fld>
            <a:endParaRPr lang="en-US"/>
          </a:p>
        </p:txBody>
      </p:sp>
      <p:pic>
        <p:nvPicPr>
          <p:cNvPr id="5" name="Picture 4" descr="Types Of Business Ownerships Structures | Meridian PO Finance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48143" y="5213684"/>
            <a:ext cx="1642541" cy="10956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5215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Buys and sells goods.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Intermediary, retailer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4E716-FB24-4B01-BA52-D0783F78D890}" type="slidenum">
              <a:rPr lang="en-US" smtClean="0"/>
              <a:t>4</a:t>
            </a:fld>
            <a:endParaRPr lang="en-US"/>
          </a:p>
        </p:txBody>
      </p:sp>
      <p:pic>
        <p:nvPicPr>
          <p:cNvPr id="5" name="Picture 4" descr="Types Of Business Ownerships Structures | Meridian PO Finance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48143" y="5213684"/>
            <a:ext cx="1642541" cy="10956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1465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business owned by one person.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Sole proprietorship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4E716-FB24-4B01-BA52-D0783F78D890}" type="slidenum">
              <a:rPr lang="en-US" smtClean="0"/>
              <a:t>5</a:t>
            </a:fld>
            <a:endParaRPr lang="en-US"/>
          </a:p>
        </p:txBody>
      </p:sp>
      <p:pic>
        <p:nvPicPr>
          <p:cNvPr id="5" name="Picture 4" descr="Types Of Business Ownerships Structures | Meridian PO Finance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48143" y="5213684"/>
            <a:ext cx="1642541" cy="10956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95124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business treated by law as a separate legal entity.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</a:t>
            </a:r>
            <a:r>
              <a:rPr lang="en-US" dirty="0" smtClean="0"/>
              <a:t>orporation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4E716-FB24-4B01-BA52-D0783F78D890}" type="slidenum">
              <a:rPr lang="en-US" smtClean="0"/>
              <a:t>6</a:t>
            </a:fld>
            <a:endParaRPr lang="en-US"/>
          </a:p>
        </p:txBody>
      </p:sp>
      <p:pic>
        <p:nvPicPr>
          <p:cNvPr id="5" name="Picture 4" descr="Types Of Business Ownerships Structures | Meridian PO Finance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48143" y="5213684"/>
            <a:ext cx="1642541" cy="10956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2614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Business that change raw goods into more finished products.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processor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4E716-FB24-4B01-BA52-D0783F78D890}" type="slidenum">
              <a:rPr lang="en-US" smtClean="0"/>
              <a:t>7</a:t>
            </a:fld>
            <a:endParaRPr lang="en-US"/>
          </a:p>
        </p:txBody>
      </p:sp>
      <p:pic>
        <p:nvPicPr>
          <p:cNvPr id="5" name="Picture 4" descr="Types Of Business Ownerships Structures | Meridian PO Finance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48143" y="5213684"/>
            <a:ext cx="1642541" cy="10956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76522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Turn raw or processed goods into finished products.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manufacturers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4E716-FB24-4B01-BA52-D0783F78D890}" type="slidenum">
              <a:rPr lang="en-US" smtClean="0"/>
              <a:t>8</a:t>
            </a:fld>
            <a:endParaRPr lang="en-US"/>
          </a:p>
        </p:txBody>
      </p:sp>
      <p:pic>
        <p:nvPicPr>
          <p:cNvPr id="5" name="Picture 4" descr="Types Of Business Ownerships Structures | Meridian PO Finance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48143" y="5213684"/>
            <a:ext cx="1642541" cy="10956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59647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Full legal and financial responsibility for a business.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Unlimited liability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4E716-FB24-4B01-BA52-D0783F78D890}" type="slidenum">
              <a:rPr lang="en-US" smtClean="0"/>
              <a:t>9</a:t>
            </a:fld>
            <a:endParaRPr lang="en-US"/>
          </a:p>
        </p:txBody>
      </p:sp>
      <p:pic>
        <p:nvPicPr>
          <p:cNvPr id="5" name="Picture 4" descr="Types Of Business Ownerships Structures | Meridian PO Finance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48143" y="5213684"/>
            <a:ext cx="1642541" cy="10956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27664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rgbClr val="2E2B21"/>
      </a:dk1>
      <a:lt1>
        <a:srgbClr val="FFFFFF"/>
      </a:lt1>
      <a:dk2>
        <a:srgbClr val="605B4F"/>
      </a:dk2>
      <a:lt2>
        <a:srgbClr val="D8D6BE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4825F1AF-8DBC-4E3D-9F3D-688338DA83F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B1D2BA6EF5EBE4D8FE56C3D7FFA7028" ma:contentTypeVersion="29" ma:contentTypeDescription="Create a new document." ma:contentTypeScope="" ma:versionID="2294a72c43e581c27e6ae77c0e72a3fe">
  <xsd:schema xmlns:xsd="http://www.w3.org/2001/XMLSchema" xmlns:xs="http://www.w3.org/2001/XMLSchema" xmlns:p="http://schemas.microsoft.com/office/2006/metadata/properties" xmlns:ns3="968dbe4d-483c-4bd7-8c7b-287a3305d3b6" xmlns:ns4="d2816622-cc35-45ff-b38d-8694946a657f" targetNamespace="http://schemas.microsoft.com/office/2006/metadata/properties" ma:root="true" ma:fieldsID="addf551c11476f017bc0910d02014912" ns3:_="" ns4:_="">
    <xsd:import namespace="968dbe4d-483c-4bd7-8c7b-287a3305d3b6"/>
    <xsd:import namespace="d2816622-cc35-45ff-b38d-8694946a657f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NotebookType" minOccurs="0"/>
                <xsd:element ref="ns4:FolderType" minOccurs="0"/>
                <xsd:element ref="ns4:Owner" minOccurs="0"/>
                <xsd:element ref="ns4:DefaultSectionNames" minOccurs="0"/>
                <xsd:element ref="ns4:Templates" minOccurs="0"/>
                <xsd:element ref="ns4:CultureName" minOccurs="0"/>
                <xsd:element ref="ns4:AppVersion" minOccurs="0"/>
                <xsd:element ref="ns4:Teachers" minOccurs="0"/>
                <xsd:element ref="ns4:Students" minOccurs="0"/>
                <xsd:element ref="ns4:Student_Groups" minOccurs="0"/>
                <xsd:element ref="ns4:Invited_Teachers" minOccurs="0"/>
                <xsd:element ref="ns4:Invited_Students" minOccurs="0"/>
                <xsd:element ref="ns4:Self_Registration_Enabled" minOccurs="0"/>
                <xsd:element ref="ns4:Has_Teacher_Only_SectionGroup" minOccurs="0"/>
                <xsd:element ref="ns4:Is_Collaboration_Space_Locked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DateTaken" minOccurs="0"/>
                <xsd:element ref="ns4:MediaServiceLocation" minOccurs="0"/>
                <xsd:element ref="ns4:TeamsChannelId" minOccurs="0"/>
                <xsd:element ref="ns4:MediaServiceOCR" minOccurs="0"/>
                <xsd:element ref="ns4:MediaServiceEventHashCode" minOccurs="0"/>
                <xsd:element ref="ns4:MediaServiceGenerationTime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68dbe4d-483c-4bd7-8c7b-287a3305d3b6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2816622-cc35-45ff-b38d-8694946a657f" elementFormDefault="qualified">
    <xsd:import namespace="http://schemas.microsoft.com/office/2006/documentManagement/types"/>
    <xsd:import namespace="http://schemas.microsoft.com/office/infopath/2007/PartnerControls"/>
    <xsd:element name="NotebookType" ma:index="11" nillable="true" ma:displayName="Notebook Type" ma:internalName="NotebookType">
      <xsd:simpleType>
        <xsd:restriction base="dms:Text"/>
      </xsd:simpleType>
    </xsd:element>
    <xsd:element name="FolderType" ma:index="12" nillable="true" ma:displayName="Folder Type" ma:internalName="FolderType">
      <xsd:simpleType>
        <xsd:restriction base="dms:Text"/>
      </xsd:simpleType>
    </xsd:element>
    <xsd:element name="Owner" ma:index="13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efaultSectionNames" ma:index="14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Templates" ma:index="15" nillable="true" ma:displayName="Templates" ma:internalName="Templates">
      <xsd:simpleType>
        <xsd:restriction base="dms:Note">
          <xsd:maxLength value="255"/>
        </xsd:restriction>
      </xsd:simpleType>
    </xsd:element>
    <xsd:element name="CultureName" ma:index="16" nillable="true" ma:displayName="Culture Name" ma:internalName="CultureName">
      <xsd:simpleType>
        <xsd:restriction base="dms:Text"/>
      </xsd:simpleType>
    </xsd:element>
    <xsd:element name="AppVersion" ma:index="17" nillable="true" ma:displayName="App Version" ma:internalName="AppVersion">
      <xsd:simpleType>
        <xsd:restriction base="dms:Text"/>
      </xsd:simpleType>
    </xsd:element>
    <xsd:element name="Teachers" ma:index="18" nillable="true" ma:displayName="Teachers" ma:internalName="Teach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s" ma:index="19" nillable="true" ma:displayName="Students" ma:internalName="Student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_Groups" ma:index="20" nillable="true" ma:displayName="Student Groups" ma:internalName="Student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Invited_Teachers" ma:index="21" nillable="true" ma:displayName="Invited Teachers" ma:internalName="Invited_Teachers">
      <xsd:simpleType>
        <xsd:restriction base="dms:Note">
          <xsd:maxLength value="255"/>
        </xsd:restriction>
      </xsd:simpleType>
    </xsd:element>
    <xsd:element name="Invited_Students" ma:index="22" nillable="true" ma:displayName="Invited Students" ma:internalName="Invited_Students">
      <xsd:simpleType>
        <xsd:restriction base="dms:Note">
          <xsd:maxLength value="255"/>
        </xsd:restriction>
      </xsd:simpleType>
    </xsd:element>
    <xsd:element name="Self_Registration_Enabled" ma:index="23" nillable="true" ma:displayName="Self Registration Enabled" ma:internalName="Self_Registration_Enabled">
      <xsd:simpleType>
        <xsd:restriction base="dms:Boolean"/>
      </xsd:simpleType>
    </xsd:element>
    <xsd:element name="Has_Teacher_Only_SectionGroup" ma:index="24" nillable="true" ma:displayName="Has Teacher Only SectionGroup" ma:internalName="Has_Teacher_Only_SectionGroup">
      <xsd:simpleType>
        <xsd:restriction base="dms:Boolean"/>
      </xsd:simpleType>
    </xsd:element>
    <xsd:element name="Is_Collaboration_Space_Locked" ma:index="25" nillable="true" ma:displayName="Is Collaboration Space Locked" ma:internalName="Is_Collaboration_Space_Locked">
      <xsd:simpleType>
        <xsd:restriction base="dms:Boolean"/>
      </xsd:simpleType>
    </xsd:element>
    <xsd:element name="MediaServiceMetadata" ma:index="26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27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28" nillable="true" ma:displayName="MediaServiceAutoTags" ma:description="" ma:internalName="MediaServiceAutoTags" ma:readOnly="true">
      <xsd:simpleType>
        <xsd:restriction base="dms:Text"/>
      </xsd:simpleType>
    </xsd:element>
    <xsd:element name="MediaServiceDateTaken" ma:index="29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Location" ma:index="30" nillable="true" ma:displayName="MediaServiceLocation" ma:description="" ma:internalName="MediaServiceLocation" ma:readOnly="true">
      <xsd:simpleType>
        <xsd:restriction base="dms:Text"/>
      </xsd:simpleType>
    </xsd:element>
    <xsd:element name="TeamsChannelId" ma:index="31" nillable="true" ma:displayName="Teams Channel Id" ma:internalName="TeamsChannelId">
      <xsd:simpleType>
        <xsd:restriction base="dms:Text"/>
      </xsd:simpleType>
    </xsd:element>
    <xsd:element name="MediaServiceOCR" ma:index="3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3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3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3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3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emplates xmlns="d2816622-cc35-45ff-b38d-8694946a657f" xsi:nil="true"/>
    <AppVersion xmlns="d2816622-cc35-45ff-b38d-8694946a657f" xsi:nil="true"/>
    <DefaultSectionNames xmlns="d2816622-cc35-45ff-b38d-8694946a657f" xsi:nil="true"/>
    <Is_Collaboration_Space_Locked xmlns="d2816622-cc35-45ff-b38d-8694946a657f" xsi:nil="true"/>
    <Self_Registration_Enabled xmlns="d2816622-cc35-45ff-b38d-8694946a657f" xsi:nil="true"/>
    <FolderType xmlns="d2816622-cc35-45ff-b38d-8694946a657f" xsi:nil="true"/>
    <Students xmlns="d2816622-cc35-45ff-b38d-8694946a657f">
      <UserInfo>
        <DisplayName/>
        <AccountId xsi:nil="true"/>
        <AccountType/>
      </UserInfo>
    </Students>
    <Student_Groups xmlns="d2816622-cc35-45ff-b38d-8694946a657f">
      <UserInfo>
        <DisplayName/>
        <AccountId xsi:nil="true"/>
        <AccountType/>
      </UserInfo>
    </Student_Groups>
    <Invited_Students xmlns="d2816622-cc35-45ff-b38d-8694946a657f" xsi:nil="true"/>
    <Has_Teacher_Only_SectionGroup xmlns="d2816622-cc35-45ff-b38d-8694946a657f" xsi:nil="true"/>
    <Owner xmlns="d2816622-cc35-45ff-b38d-8694946a657f">
      <UserInfo>
        <DisplayName/>
        <AccountId xsi:nil="true"/>
        <AccountType/>
      </UserInfo>
    </Owner>
    <Teachers xmlns="d2816622-cc35-45ff-b38d-8694946a657f">
      <UserInfo>
        <DisplayName/>
        <AccountId xsi:nil="true"/>
        <AccountType/>
      </UserInfo>
    </Teachers>
    <Invited_Teachers xmlns="d2816622-cc35-45ff-b38d-8694946a657f" xsi:nil="true"/>
    <NotebookType xmlns="d2816622-cc35-45ff-b38d-8694946a657f" xsi:nil="true"/>
    <CultureName xmlns="d2816622-cc35-45ff-b38d-8694946a657f" xsi:nil="true"/>
    <TeamsChannelId xmlns="d2816622-cc35-45ff-b38d-8694946a657f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F64302D-D273-4EA5-93D0-82495EB368B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68dbe4d-483c-4bd7-8c7b-287a3305d3b6"/>
    <ds:schemaRef ds:uri="d2816622-cc35-45ff-b38d-8694946a657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00EDE0B-AB1E-4121-B531-D5A88FCA1335}">
  <ds:schemaRefs>
    <ds:schemaRef ds:uri="968dbe4d-483c-4bd7-8c7b-287a3305d3b6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d2816622-cc35-45ff-b38d-8694946a657f"/>
    <ds:schemaRef ds:uri="http://purl.org/dc/terms/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60EEC9B2-E54D-463D-8AED-9186956551B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243</TotalTime>
  <Words>810</Words>
  <Application>Microsoft Office PowerPoint</Application>
  <PresentationFormat>Widescreen</PresentationFormat>
  <Paragraphs>144</Paragraphs>
  <Slides>35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40" baseType="lpstr">
      <vt:lpstr>Calibri</vt:lpstr>
      <vt:lpstr>Tw Cen MT</vt:lpstr>
      <vt:lpstr>Tw Cen MT Condensed</vt:lpstr>
      <vt:lpstr>Wingdings 3</vt:lpstr>
      <vt:lpstr>Integral</vt:lpstr>
      <vt:lpstr>Ch. 6 Review Presentation</vt:lpstr>
      <vt:lpstr>A business organization with two or more owners who share the risks and rewards.</vt:lpstr>
      <vt:lpstr>Shares of ownership in a corporation.</vt:lpstr>
      <vt:lpstr>Buys and sells goods.</vt:lpstr>
      <vt:lpstr>A business owned by one person.</vt:lpstr>
      <vt:lpstr>A business treated by law as a separate legal entity.</vt:lpstr>
      <vt:lpstr>Business that change raw goods into more finished products.</vt:lpstr>
      <vt:lpstr>Turn raw or processed goods into finished products.</vt:lpstr>
      <vt:lpstr>Full legal and financial responsibility for a business.</vt:lpstr>
      <vt:lpstr>Financial responsibility only for what the owners of a corporation have invested.</vt:lpstr>
      <vt:lpstr>A contractual agreement to sell a company’s products or services in a designated geographic area.</vt:lpstr>
      <vt:lpstr>A business whose main purpose is to provide a service rather than to earn a profit.</vt:lpstr>
      <vt:lpstr>A group of small businesses banded together into a type of corporation.</vt:lpstr>
      <vt:lpstr>A business that gathers raw products in their natural state.</vt:lpstr>
      <vt:lpstr>A type of business that buys goods in large amounts and resells them to other business in smaller lots.</vt:lpstr>
      <vt:lpstr>A type of business that buys goods from wholesalers or manufacturers and sells them directly to the public.</vt:lpstr>
      <vt:lpstr>Number of Owners of a Sole Proprietorship </vt:lpstr>
      <vt:lpstr>Advantages of a Sole Proprietorship:</vt:lpstr>
      <vt:lpstr>Disadvantages of a Sole Proprietorship:</vt:lpstr>
      <vt:lpstr>Number of Owners in a Partnership</vt:lpstr>
      <vt:lpstr>Advantages of a Partnership:</vt:lpstr>
      <vt:lpstr>Disadvantages of a Partnership:</vt:lpstr>
      <vt:lpstr>Owners of a Corporation</vt:lpstr>
      <vt:lpstr>Advantages of a Corporation</vt:lpstr>
      <vt:lpstr>Disadvantages of a Corporation </vt:lpstr>
      <vt:lpstr>Give me two examples of a franchise businesses</vt:lpstr>
      <vt:lpstr>What is one positive aspect of taking part in a franchise?</vt:lpstr>
      <vt:lpstr>Why does a franchiser charge a franchisee to use their name?</vt:lpstr>
      <vt:lpstr>Give me one way a non-profit organization is like a corporation.</vt:lpstr>
      <vt:lpstr>Give me one way a non-profit organization is unlike a corporation.</vt:lpstr>
      <vt:lpstr>Give two advantages of a cooperative.</vt:lpstr>
      <vt:lpstr>What is the difference between a producer and a processor?</vt:lpstr>
      <vt:lpstr>What does a manufacturer do with raw or processed goods?</vt:lpstr>
      <vt:lpstr>What does an intermediary do? </vt:lpstr>
      <vt:lpstr>Give examples of service business.</vt:lpstr>
    </vt:vector>
  </TitlesOfParts>
  <Company>Fillmore CSD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Ellsworth, Tricia</dc:creator>
  <cp:lastModifiedBy>Ellsworth, Tricia</cp:lastModifiedBy>
  <cp:revision>51</cp:revision>
  <dcterms:created xsi:type="dcterms:W3CDTF">2019-11-21T17:44:46Z</dcterms:created>
  <dcterms:modified xsi:type="dcterms:W3CDTF">2019-12-17T17:04:59Z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0x0101008B1D2BA6EF5EBE4D8FE56C3D7FFA7028</vt:lpwstr>
  </property>
</Properties>
</file>